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2" r:id="rId2"/>
    <p:sldId id="313" r:id="rId3"/>
    <p:sldId id="328" r:id="rId4"/>
    <p:sldId id="326" r:id="rId5"/>
    <p:sldId id="318" r:id="rId6"/>
    <p:sldId id="347" r:id="rId7"/>
    <p:sldId id="348" r:id="rId8"/>
    <p:sldId id="331" r:id="rId9"/>
    <p:sldId id="335" r:id="rId10"/>
    <p:sldId id="337" r:id="rId11"/>
    <p:sldId id="333" r:id="rId12"/>
    <p:sldId id="332" r:id="rId13"/>
    <p:sldId id="341" r:id="rId14"/>
    <p:sldId id="342" r:id="rId15"/>
    <p:sldId id="343" r:id="rId16"/>
    <p:sldId id="344" r:id="rId17"/>
    <p:sldId id="345" r:id="rId18"/>
    <p:sldId id="346" r:id="rId19"/>
    <p:sldId id="315" r:id="rId20"/>
    <p:sldId id="338" r:id="rId21"/>
    <p:sldId id="316" r:id="rId22"/>
    <p:sldId id="317" r:id="rId23"/>
    <p:sldId id="336" r:id="rId24"/>
    <p:sldId id="314" r:id="rId25"/>
    <p:sldId id="305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46" autoAdjust="0"/>
    <p:restoredTop sz="94660"/>
  </p:normalViewPr>
  <p:slideViewPr>
    <p:cSldViewPr snapToGrid="0">
      <p:cViewPr varScale="1">
        <p:scale>
          <a:sx n="66" d="100"/>
          <a:sy n="66" d="100"/>
        </p:scale>
        <p:origin x="70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D9025-84BA-614A-B524-8F59C85FF792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EDAF6-CDA4-644C-8197-716D10CD3F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149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2025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(and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rule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teams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participation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an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receive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penalty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maximum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ranking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not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bonus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 sec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became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obsolete.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CPC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desired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rule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participants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round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Style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took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almost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nowadays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participants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so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bonus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So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team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jumping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Style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receives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16,0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after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rounds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anyhow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DEDAF6-CDA4-644C-8197-716D10CD3F7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769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1415CE-EF05-42F0-ACDB-D57491266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E605D0E-FBBF-4DAC-A9C8-324754803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E51385-8052-4E5C-A2B7-624BFEDCB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DB657C-C343-40D7-97B4-43E56ABF6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B0251A-F91E-460F-946C-224A9E40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6366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7A8F31-BBF8-4038-9A17-67E112F2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8317A4-42EA-41F1-84DB-1058BC9D0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1194B3-3F70-4647-AE5C-EEA41D99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660A6D-342F-42A1-B8C6-AD0DDC50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F56DEE-A518-4798-A197-9FA49777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853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0B82AA-BB73-4A20-8151-3BBF68BB8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AA51DF-7541-453D-BBC8-E2A992CD9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951641-41C4-4FF5-BFF4-82D4C2FD2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5B1508-3D57-4B85-ADE9-BBEB382C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E01B1F-298B-4291-9E64-F85331024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431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6990A7-C11C-4012-ACC1-964777698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2A26BD-ACE5-455C-BDD8-E22B21574C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B33D30E-3453-4BB4-8594-46FDF78F7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F195E23-71B6-4170-BD4D-CC4C08516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4A6714-B669-4F5E-AE61-65B93F90F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927E67-6A08-4F17-B8E7-B96A66D20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104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F7A4C7-F5F7-4261-82A8-C79B1977E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7272C7-A563-4712-AB14-5FEEB4F78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959563-A054-4986-899E-684C1C71C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D840DF4-C010-468F-84CE-542C08FA4D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4EF66FC-D34A-49FB-AA02-B63B027D29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27E51B7-41BE-4FA6-8DA2-4D7923A4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5627BDA-2DB7-49DD-8C3F-B12406B2E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1E7C11B-CDD6-4451-A0CA-811AC120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8133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BB52EF-E267-47F3-A0E7-CEEDED948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0073507-F121-466C-BA05-B9A870954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CD3A1F-D1F3-41BC-8750-4118C4CAC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27A67F-6B44-46A0-89CD-D728694A8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93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9E1E279-64FA-4A15-BB0F-B9DA6DDE5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41782FD-E832-4D3E-A1A7-A46322669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88A822-82E4-473C-B084-26BFFE741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859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211C7-5969-4559-8535-9B3FA0300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BD4A14-20F3-4ECA-A95C-CC4F3EF2F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38E99F-6602-4C99-BE8F-5DB4F39EB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0E3C5B-6CAA-4EE4-AE0B-8B907B548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1809DD-A79D-4AC0-A7EC-086F6FA27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51C23BE-F4D7-4F54-9959-530F46D9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30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90DA9-E7E4-47C6-9CCA-DB4DD1BC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417C414-1AC1-4982-A34D-AE434C163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D318A87-4B55-4AD1-A6F7-849B755F9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B57972-66D0-4B34-88AE-D4F0E624B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158FA8-447E-436C-9E77-03EAA90D9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38027F-3458-42F0-80BC-F9DB0690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752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053405-0241-4FA4-84D2-DFD13FBB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976483-E214-4E1A-84AC-4A3153124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323EC2-29C5-4290-A9F8-010D1F4CC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78EB8A-3C8D-4BBB-AE13-975B163FA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5E3893-92F5-4752-AD7C-53026E5D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42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9B842FE-9D66-4074-A5DD-D80C22E3D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C83ECEB-3D0C-40FF-9C02-658D4C256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A35E8D-084A-4966-9432-CB66E473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23BC9E-ABC7-4592-9F50-16132074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82EE5A-B47C-4A47-AF63-385EE5D91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465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61BADB9-A92C-4DBF-BDF3-FFF40E6C0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D9A099-DCB3-455F-AAD1-E03922150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9CEE54-FC8A-4ADB-A167-E1D82163D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E9454-6F3D-486A-B49C-DF917D094FF5}" type="datetimeFigureOut">
              <a:rPr lang="de-DE" smtClean="0"/>
              <a:t>30.11.2025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DD4B28-68FC-4B2B-8C6B-C9B42B99E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9EA3E3-2A9B-4862-9595-FD2B2D5136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F08A4-0A74-4AE9-903B-9F2D327DF9D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148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arachuting@milsport.on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lsport.one/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parachuting@milsport.on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rob.pagni@gmail.com" TargetMode="External"/><Relationship Id="rId4" Type="http://schemas.openxmlformats.org/officeDocument/2006/relationships/hyperlink" Target="mailto:roberto.pagni@esercito.difesa.i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arachuting@milsport.one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E41A9BE-DE82-AAEA-1900-81F017286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550" y="2240782"/>
            <a:ext cx="4280193" cy="38887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C284D2B-EA06-79A5-7DF2-61650B84491D}"/>
              </a:ext>
            </a:extLst>
          </p:cNvPr>
          <p:cNvSpPr txBox="1">
            <a:spLocks/>
          </p:cNvSpPr>
          <p:nvPr/>
        </p:nvSpPr>
        <p:spPr>
          <a:xfrm>
            <a:off x="-116354" y="728506"/>
            <a:ext cx="12192000" cy="561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/>
              <a:t>OPEN MEETING – 21. NOV 2025</a:t>
            </a:r>
          </a:p>
        </p:txBody>
      </p:sp>
    </p:spTree>
    <p:extLst>
      <p:ext uri="{BB962C8B-B14F-4D97-AF65-F5344CB8AC3E}">
        <p14:creationId xmlns:p14="http://schemas.microsoft.com/office/powerpoint/2010/main" val="1956039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F6354C-A56F-F091-2F61-A9EE4561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98DEEF4-F23D-0010-768F-638552D87371}"/>
              </a:ext>
            </a:extLst>
          </p:cNvPr>
          <p:cNvSpPr txBox="1">
            <a:spLocks/>
          </p:cNvSpPr>
          <p:nvPr/>
        </p:nvSpPr>
        <p:spPr>
          <a:xfrm>
            <a:off x="3633536" y="847794"/>
            <a:ext cx="4398745" cy="561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b="1" dirty="0"/>
              <a:t>OPEN MEETING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6660707-32DB-CC94-B0ED-520B8DFED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434362-050B-4AF5-8DDB-DA277B3943BF}"/>
              </a:ext>
            </a:extLst>
          </p:cNvPr>
          <p:cNvSpPr txBox="1"/>
          <p:nvPr/>
        </p:nvSpPr>
        <p:spPr>
          <a:xfrm>
            <a:off x="2156059" y="1841243"/>
            <a:ext cx="7353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INVITED PARTICIPANTS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6B0C7-D6B4-46F8-A03E-4B6FAD339877}"/>
              </a:ext>
            </a:extLst>
          </p:cNvPr>
          <p:cNvSpPr txBox="1"/>
          <p:nvPr/>
        </p:nvSpPr>
        <p:spPr>
          <a:xfrm>
            <a:off x="1491916" y="2649342"/>
            <a:ext cx="90789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OCR;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WMPC Representative;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CSC Members;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Chief of Missions, Team leaders, Parachute Experts from the Nations and from the Factories, Sponsors;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Guests.</a:t>
            </a:r>
          </a:p>
        </p:txBody>
      </p:sp>
    </p:spTree>
    <p:extLst>
      <p:ext uri="{BB962C8B-B14F-4D97-AF65-F5344CB8AC3E}">
        <p14:creationId xmlns:p14="http://schemas.microsoft.com/office/powerpoint/2010/main" val="369383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6660707-32DB-CC94-B0ED-520B8DFED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434362-050B-4AF5-8DDB-DA277B3943BF}"/>
              </a:ext>
            </a:extLst>
          </p:cNvPr>
          <p:cNvSpPr txBox="1"/>
          <p:nvPr/>
        </p:nvSpPr>
        <p:spPr>
          <a:xfrm>
            <a:off x="2156059" y="1841243"/>
            <a:ext cx="7353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AGENDA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6B0C7-D6B4-46F8-A03E-4B6FAD339877}"/>
              </a:ext>
            </a:extLst>
          </p:cNvPr>
          <p:cNvSpPr txBox="1"/>
          <p:nvPr/>
        </p:nvSpPr>
        <p:spPr>
          <a:xfrm>
            <a:off x="1491914" y="2649460"/>
            <a:ext cx="86409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CISM Sport Committee (CSC) Members;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Calendar – Presentation(s);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Athlete of the Year;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Regulations;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Female Sport;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Communication;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Other Topics.</a:t>
            </a:r>
          </a:p>
          <a:p>
            <a:endParaRPr lang="en-US" sz="2400" dirty="0"/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E8C16607-8AF5-94BE-5E4C-F6F1AD902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9E06858-69E1-41C2-AF3D-F6541BD476E5}"/>
              </a:ext>
            </a:extLst>
          </p:cNvPr>
          <p:cNvSpPr txBox="1">
            <a:spLocks/>
          </p:cNvSpPr>
          <p:nvPr/>
        </p:nvSpPr>
        <p:spPr>
          <a:xfrm>
            <a:off x="3633536" y="847794"/>
            <a:ext cx="4398745" cy="561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b="1" dirty="0"/>
              <a:t>OPEN MEETING</a:t>
            </a:r>
          </a:p>
        </p:txBody>
      </p:sp>
    </p:spTree>
    <p:extLst>
      <p:ext uri="{BB962C8B-B14F-4D97-AF65-F5344CB8AC3E}">
        <p14:creationId xmlns:p14="http://schemas.microsoft.com/office/powerpoint/2010/main" val="310146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7CB00E5-DC1F-86F8-156A-CAF013547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4CBA73-122A-4259-9C0C-FEBC374DF727}"/>
              </a:ext>
            </a:extLst>
          </p:cNvPr>
          <p:cNvSpPr txBox="1"/>
          <p:nvPr/>
        </p:nvSpPr>
        <p:spPr>
          <a:xfrm>
            <a:off x="4112838" y="5135878"/>
            <a:ext cx="3966322" cy="165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Captain Tamas BANSZKI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PCSC Parachuting</a:t>
            </a: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parachuting@milsport.one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+36304075573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9" name="Picture 5" descr="CPC_Logo">
            <a:extLst>
              <a:ext uri="{FF2B5EF4-FFF2-40B4-BE49-F238E27FC236}">
                <a16:creationId xmlns:a16="http://schemas.microsoft.com/office/drawing/2014/main" id="{1E412410-EACD-4FB7-B5FE-28487B1CB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8384" y="2484067"/>
            <a:ext cx="1452537" cy="197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8">
            <a:extLst>
              <a:ext uri="{FF2B5EF4-FFF2-40B4-BE49-F238E27FC236}">
                <a16:creationId xmlns:a16="http://schemas.microsoft.com/office/drawing/2014/main" id="{1902F84D-B47D-4AFC-8E33-939C6E35ACE5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1. Composition of the CSC </a:t>
            </a:r>
            <a:endParaRPr lang="de-DE" sz="2800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C4190E3-18BD-4200-A6C4-F1F4C6748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94" y="1576523"/>
            <a:ext cx="2736211" cy="3420264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D0464E56-7FEB-BCA1-7225-D51B4465C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2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B2462C2-3DA4-C49B-603D-7238A706E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F36889-5B71-4EEB-A323-47E413A8648B}"/>
              </a:ext>
            </a:extLst>
          </p:cNvPr>
          <p:cNvSpPr txBox="1"/>
          <p:nvPr/>
        </p:nvSpPr>
        <p:spPr>
          <a:xfrm>
            <a:off x="717176" y="2046924"/>
            <a:ext cx="314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Secretary-Rules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988FFC-89E2-4D21-9D64-A2F241AC5F0E}"/>
              </a:ext>
            </a:extLst>
          </p:cNvPr>
          <p:cNvSpPr txBox="1"/>
          <p:nvPr/>
        </p:nvSpPr>
        <p:spPr>
          <a:xfrm>
            <a:off x="4940888" y="2046924"/>
            <a:ext cx="1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Chief Judge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7D2016-CD3F-4D64-B2C9-F73057D214FA}"/>
              </a:ext>
            </a:extLst>
          </p:cNvPr>
          <p:cNvSpPr txBox="1"/>
          <p:nvPr/>
        </p:nvSpPr>
        <p:spPr>
          <a:xfrm>
            <a:off x="7841852" y="2046924"/>
            <a:ext cx="3068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Chief Judge Assistant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AAF73A-BA2D-40DC-9179-4CFB485A94FC}"/>
              </a:ext>
            </a:extLst>
          </p:cNvPr>
          <p:cNvSpPr txBox="1"/>
          <p:nvPr/>
        </p:nvSpPr>
        <p:spPr>
          <a:xfrm>
            <a:off x="7848116" y="5924914"/>
            <a:ext cx="3056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Lt. Col. Nenad STOJILJKOVIC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9AF36-829C-4D82-8E32-574BFD8C5604}"/>
              </a:ext>
            </a:extLst>
          </p:cNvPr>
          <p:cNvSpPr txBox="1"/>
          <p:nvPr/>
        </p:nvSpPr>
        <p:spPr>
          <a:xfrm>
            <a:off x="4262254" y="5924914"/>
            <a:ext cx="305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S. Wo. Oliver VENT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5FA559-4D65-4DF3-B10F-F02B63DD8E89}"/>
              </a:ext>
            </a:extLst>
          </p:cNvPr>
          <p:cNvSpPr txBox="1"/>
          <p:nvPr/>
        </p:nvSpPr>
        <p:spPr>
          <a:xfrm>
            <a:off x="1033755" y="5924914"/>
            <a:ext cx="2513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Lt. Col. Roberto PAGNI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0DC2167E-4C33-46E8-A2D8-51BE543407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5"/>
          <a:stretch/>
        </p:blipFill>
        <p:spPr>
          <a:xfrm>
            <a:off x="4449073" y="2526043"/>
            <a:ext cx="2682713" cy="346517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A12FA37-0E51-43B2-851B-C31470F94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5"/>
          <a:stretch/>
        </p:blipFill>
        <p:spPr>
          <a:xfrm>
            <a:off x="8034934" y="2526042"/>
            <a:ext cx="2682713" cy="346517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A6EBAE7-85BC-4449-AB4D-90894BD7DC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97" y="2526044"/>
            <a:ext cx="2678702" cy="346882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44C141-C67A-9242-D15B-DECA92963C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6" name="ZoneTexte 8">
            <a:extLst>
              <a:ext uri="{FF2B5EF4-FFF2-40B4-BE49-F238E27FC236}">
                <a16:creationId xmlns:a16="http://schemas.microsoft.com/office/drawing/2014/main" id="{0CF05801-9BC0-4437-9B84-DDC9CA596446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1. Composition of the CSC </a:t>
            </a:r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193669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B2462C2-3DA4-C49B-603D-7238A706E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F36889-5B71-4EEB-A323-47E413A8648B}"/>
              </a:ext>
            </a:extLst>
          </p:cNvPr>
          <p:cNvSpPr txBox="1"/>
          <p:nvPr/>
        </p:nvSpPr>
        <p:spPr>
          <a:xfrm>
            <a:off x="717176" y="2046924"/>
            <a:ext cx="314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Liaison ISC &amp; Athletes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988FFC-89E2-4D21-9D64-A2F241AC5F0E}"/>
              </a:ext>
            </a:extLst>
          </p:cNvPr>
          <p:cNvSpPr txBox="1"/>
          <p:nvPr/>
        </p:nvSpPr>
        <p:spPr>
          <a:xfrm>
            <a:off x="4834442" y="2046924"/>
            <a:ext cx="191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Female Sport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7D2016-CD3F-4D64-B2C9-F73057D214FA}"/>
              </a:ext>
            </a:extLst>
          </p:cNvPr>
          <p:cNvSpPr txBox="1"/>
          <p:nvPr/>
        </p:nvSpPr>
        <p:spPr>
          <a:xfrm>
            <a:off x="7841852" y="2046924"/>
            <a:ext cx="3068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Liaison Middle East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AAF73A-BA2D-40DC-9179-4CFB485A94FC}"/>
              </a:ext>
            </a:extLst>
          </p:cNvPr>
          <p:cNvSpPr txBox="1"/>
          <p:nvPr/>
        </p:nvSpPr>
        <p:spPr>
          <a:xfrm>
            <a:off x="7848116" y="5924914"/>
            <a:ext cx="3056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Lt. Col. (ret.) Mohammed YOUSUF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9AF36-829C-4D82-8E32-574BFD8C5604}"/>
              </a:ext>
            </a:extLst>
          </p:cNvPr>
          <p:cNvSpPr txBox="1"/>
          <p:nvPr/>
        </p:nvSpPr>
        <p:spPr>
          <a:xfrm>
            <a:off x="4262254" y="5924914"/>
            <a:ext cx="3056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Ms. </a:t>
            </a:r>
            <a:r>
              <a:rPr lang="en-US" sz="2400" b="1" dirty="0" err="1"/>
              <a:t>Jurate</a:t>
            </a:r>
            <a:r>
              <a:rPr lang="en-US" sz="2400" b="1" dirty="0"/>
              <a:t> VERSTREPEN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5FA559-4D65-4DF3-B10F-F02B63DD8E89}"/>
              </a:ext>
            </a:extLst>
          </p:cNvPr>
          <p:cNvSpPr txBox="1"/>
          <p:nvPr/>
        </p:nvSpPr>
        <p:spPr>
          <a:xfrm>
            <a:off x="1033755" y="5924914"/>
            <a:ext cx="2513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S. Cpl. David GRAUWELS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44C141-C67A-9242-D15B-DECA92963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6" name="ZoneTexte 8">
            <a:extLst>
              <a:ext uri="{FF2B5EF4-FFF2-40B4-BE49-F238E27FC236}">
                <a16:creationId xmlns:a16="http://schemas.microsoft.com/office/drawing/2014/main" id="{0CF05801-9BC0-4437-9B84-DDC9CA596446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1. Composition of the CSC </a:t>
            </a:r>
            <a:endParaRPr lang="de-DE" sz="28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6AB7483-8FE4-4C7C-AA5A-31C7B2EFDD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1" t="22960" r="18715" b="15215"/>
          <a:stretch/>
        </p:blipFill>
        <p:spPr>
          <a:xfrm>
            <a:off x="8033116" y="2526043"/>
            <a:ext cx="2657247" cy="34651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EE20FCF-755A-4C19-8BC7-D7B694FFF9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" r="2440" b="4975"/>
          <a:stretch/>
        </p:blipFill>
        <p:spPr>
          <a:xfrm>
            <a:off x="951397" y="2526042"/>
            <a:ext cx="2678702" cy="34677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A400FE6-EDE7-4E5A-84E1-6B641E16BF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3" t="24936" r="15762" b="17437"/>
          <a:stretch/>
        </p:blipFill>
        <p:spPr>
          <a:xfrm>
            <a:off x="4449073" y="2495043"/>
            <a:ext cx="2682714" cy="349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03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B2462C2-3DA4-C49B-603D-7238A706E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F36889-5B71-4EEB-A323-47E413A8648B}"/>
              </a:ext>
            </a:extLst>
          </p:cNvPr>
          <p:cNvSpPr txBox="1"/>
          <p:nvPr/>
        </p:nvSpPr>
        <p:spPr>
          <a:xfrm>
            <a:off x="717176" y="2046924"/>
            <a:ext cx="314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Liaison Europe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988FFC-89E2-4D21-9D64-A2F241AC5F0E}"/>
              </a:ext>
            </a:extLst>
          </p:cNvPr>
          <p:cNvSpPr txBox="1"/>
          <p:nvPr/>
        </p:nvSpPr>
        <p:spPr>
          <a:xfrm>
            <a:off x="4834442" y="2046924"/>
            <a:ext cx="191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Liaison Africa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7D2016-CD3F-4D64-B2C9-F73057D214FA}"/>
              </a:ext>
            </a:extLst>
          </p:cNvPr>
          <p:cNvSpPr txBox="1"/>
          <p:nvPr/>
        </p:nvSpPr>
        <p:spPr>
          <a:xfrm>
            <a:off x="7841852" y="2046924"/>
            <a:ext cx="3068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Liaison America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AAF73A-BA2D-40DC-9179-4CFB485A94FC}"/>
              </a:ext>
            </a:extLst>
          </p:cNvPr>
          <p:cNvSpPr txBox="1"/>
          <p:nvPr/>
        </p:nvSpPr>
        <p:spPr>
          <a:xfrm>
            <a:off x="7848116" y="5924914"/>
            <a:ext cx="3056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Sgt. Diego SCHWEICKARDT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9AF36-829C-4D82-8E32-574BFD8C5604}"/>
              </a:ext>
            </a:extLst>
          </p:cNvPr>
          <p:cNvSpPr txBox="1"/>
          <p:nvPr/>
        </p:nvSpPr>
        <p:spPr>
          <a:xfrm>
            <a:off x="4262254" y="5924914"/>
            <a:ext cx="3056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Maj. Kamal TIGHAZRATI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5FA559-4D65-4DF3-B10F-F02B63DD8E89}"/>
              </a:ext>
            </a:extLst>
          </p:cNvPr>
          <p:cNvSpPr txBox="1"/>
          <p:nvPr/>
        </p:nvSpPr>
        <p:spPr>
          <a:xfrm>
            <a:off x="1033755" y="5924914"/>
            <a:ext cx="2513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Lt. Nicholas BAUMANN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44C141-C67A-9242-D15B-DECA92963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6" name="ZoneTexte 8">
            <a:extLst>
              <a:ext uri="{FF2B5EF4-FFF2-40B4-BE49-F238E27FC236}">
                <a16:creationId xmlns:a16="http://schemas.microsoft.com/office/drawing/2014/main" id="{0CF05801-9BC0-4437-9B84-DDC9CA596446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1. Composition of the CSC </a:t>
            </a:r>
            <a:endParaRPr lang="de-DE" sz="28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6AB7483-8FE4-4C7C-AA5A-31C7B2EFDD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1" t="22960" r="18715" b="15215"/>
          <a:stretch/>
        </p:blipFill>
        <p:spPr>
          <a:xfrm>
            <a:off x="8033116" y="2526043"/>
            <a:ext cx="2657247" cy="34651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1956F1-4396-4F0D-AE88-AEB2298EE9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t="17160" r="5731" b="4998"/>
          <a:stretch/>
        </p:blipFill>
        <p:spPr>
          <a:xfrm>
            <a:off x="957448" y="2526042"/>
            <a:ext cx="2672651" cy="34651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D77765-A5A2-4D7E-9E41-38A23BDAFB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9" t="23000" r="13027" b="9658"/>
          <a:stretch/>
        </p:blipFill>
        <p:spPr>
          <a:xfrm>
            <a:off x="4438255" y="2498316"/>
            <a:ext cx="2682714" cy="34928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74579F-4F39-4578-9A0E-93D57B96476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0" t="20914" r="12023" b="19801"/>
          <a:stretch/>
        </p:blipFill>
        <p:spPr>
          <a:xfrm>
            <a:off x="8033116" y="2526043"/>
            <a:ext cx="2657247" cy="346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60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B2462C2-3DA4-C49B-603D-7238A706E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CE72E-FD47-4E30-8FED-AE9E3CD63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7" name="ZoneTexte 8">
            <a:extLst>
              <a:ext uri="{FF2B5EF4-FFF2-40B4-BE49-F238E27FC236}">
                <a16:creationId xmlns:a16="http://schemas.microsoft.com/office/drawing/2014/main" id="{E0580489-15B5-4A73-8081-6CE830F97CB8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1. Composition of the CSC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834EB5-6FA4-43DC-8694-DA7980B46D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8" r="188" b="8161"/>
          <a:stretch/>
        </p:blipFill>
        <p:spPr>
          <a:xfrm>
            <a:off x="886582" y="2046924"/>
            <a:ext cx="9803782" cy="421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55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8F307465-16C1-557F-5259-E424F6FD6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1A6013-3A5E-45F0-B3F6-ED9A06508F46}"/>
              </a:ext>
            </a:extLst>
          </p:cNvPr>
          <p:cNvSpPr txBox="1"/>
          <p:nvPr/>
        </p:nvSpPr>
        <p:spPr>
          <a:xfrm>
            <a:off x="1511166" y="2637322"/>
            <a:ext cx="87589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Date &amp; Place: </a:t>
            </a:r>
            <a:r>
              <a:rPr lang="en-US" sz="2400" dirty="0"/>
              <a:t>	23. March 2025 - Lucerne (Switzerland)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Discipline: </a:t>
            </a:r>
            <a:r>
              <a:rPr lang="en-US" sz="2400" dirty="0"/>
              <a:t>		Parachute-Ski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Participants:</a:t>
            </a:r>
            <a:r>
              <a:rPr lang="en-US" sz="2400" dirty="0"/>
              <a:t> 	32 Athletes (28 male &amp; 4 female)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Nations:</a:t>
            </a:r>
            <a:r>
              <a:rPr lang="en-US" sz="2400" dirty="0"/>
              <a:t>		7 Nations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Program: </a:t>
            </a:r>
            <a:r>
              <a:rPr lang="en-US" sz="2400" dirty="0"/>
              <a:t>		2 Rounds of Ski Race &amp;</a:t>
            </a:r>
          </a:p>
          <a:p>
            <a:r>
              <a:rPr lang="en-US" sz="2400" dirty="0"/>
              <a:t>			8 Rounds of Accuracy</a:t>
            </a:r>
          </a:p>
          <a:p>
            <a:endParaRPr lang="en-US" sz="2400" dirty="0"/>
          </a:p>
          <a:p>
            <a:r>
              <a:rPr lang="en-US" sz="2400" b="1" dirty="0"/>
              <a:t>Result </a:t>
            </a:r>
            <a:r>
              <a:rPr lang="en-US" sz="2400" b="1" dirty="0">
                <a:sym typeface="Wingdings" panose="05000000000000000000" pitchFamily="2" charset="2"/>
              </a:rPr>
              <a:t> B</a:t>
            </a:r>
            <a:r>
              <a:rPr lang="en-US" sz="2400" b="1" dirty="0"/>
              <a:t>ig Success</a:t>
            </a:r>
          </a:p>
          <a:p>
            <a:endParaRPr lang="en-US" sz="2400" dirty="0"/>
          </a:p>
        </p:txBody>
      </p:sp>
      <p:sp>
        <p:nvSpPr>
          <p:cNvPr id="11" name="ZoneTexte 8">
            <a:extLst>
              <a:ext uri="{FF2B5EF4-FFF2-40B4-BE49-F238E27FC236}">
                <a16:creationId xmlns:a16="http://schemas.microsoft.com/office/drawing/2014/main" id="{AC976C8F-53E8-4958-A10E-8EC3C5F62DDB}"/>
              </a:ext>
            </a:extLst>
          </p:cNvPr>
          <p:cNvSpPr txBox="1"/>
          <p:nvPr/>
        </p:nvSpPr>
        <p:spPr>
          <a:xfrm>
            <a:off x="3647160" y="782122"/>
            <a:ext cx="48976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2. Calendar</a:t>
            </a:r>
          </a:p>
          <a:p>
            <a:pPr algn="ctr">
              <a:defRPr/>
            </a:pPr>
            <a:r>
              <a:rPr lang="en-US" sz="2800" b="1" dirty="0"/>
              <a:t>2</a:t>
            </a:r>
            <a:r>
              <a:rPr lang="en-US" sz="2800" b="1" baseline="30000" dirty="0"/>
              <a:t>nd</a:t>
            </a:r>
            <a:r>
              <a:rPr lang="en-US" sz="2800" b="1" dirty="0"/>
              <a:t> Military World Winter Games</a:t>
            </a:r>
            <a:r>
              <a:rPr lang="de-DE" sz="2800" b="1" dirty="0">
                <a:solidFill>
                  <a:prstClr val="black"/>
                </a:solidFill>
              </a:rPr>
              <a:t> </a:t>
            </a:r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3720099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6660707-32DB-CC94-B0ED-520B8DFED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7" name="ZoneTexte 5">
            <a:extLst>
              <a:ext uri="{FF2B5EF4-FFF2-40B4-BE49-F238E27FC236}">
                <a16:creationId xmlns:a16="http://schemas.microsoft.com/office/drawing/2014/main" id="{393A2DE3-830A-43D4-AA7D-9F6155B0978E}"/>
              </a:ext>
            </a:extLst>
          </p:cNvPr>
          <p:cNvSpPr txBox="1"/>
          <p:nvPr/>
        </p:nvSpPr>
        <p:spPr>
          <a:xfrm>
            <a:off x="1728573" y="4508389"/>
            <a:ext cx="4671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- 23 new qualified</a:t>
            </a:r>
            <a:r>
              <a:rPr lang="de-DE" sz="2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judges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- 5 refresher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0597BBFA-A689-4896-98B2-8CDB986F2506}"/>
              </a:ext>
            </a:extLst>
          </p:cNvPr>
          <p:cNvSpPr txBox="1"/>
          <p:nvPr/>
        </p:nvSpPr>
        <p:spPr>
          <a:xfrm>
            <a:off x="1646849" y="5734832"/>
            <a:ext cx="10951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is </a:t>
            </a:r>
            <a:r>
              <a:rPr lang="de-DE" sz="2400" b="1" dirty="0">
                <a:solidFill>
                  <a:prstClr val="black"/>
                </a:solidFill>
                <a:latin typeface="Calibri" panose="020F0502020204030204"/>
              </a:rPr>
              <a:t>a possible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judges seminar planned in Türkiye or Danmark? </a:t>
            </a: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1D8BF3BF-12C3-4A81-8EF7-98FE038FC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7" name="ZoneTexte 8">
            <a:extLst>
              <a:ext uri="{FF2B5EF4-FFF2-40B4-BE49-F238E27FC236}">
                <a16:creationId xmlns:a16="http://schemas.microsoft.com/office/drawing/2014/main" id="{C82EF52A-3FF6-4499-B644-EE8C8DB7FDAF}"/>
              </a:ext>
            </a:extLst>
          </p:cNvPr>
          <p:cNvSpPr txBox="1"/>
          <p:nvPr/>
        </p:nvSpPr>
        <p:spPr>
          <a:xfrm>
            <a:off x="3647160" y="782122"/>
            <a:ext cx="48976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prstClr val="black"/>
                </a:solidFill>
              </a:rPr>
              <a:t>2. Calendar</a:t>
            </a:r>
          </a:p>
          <a:p>
            <a:pPr algn="ctr"/>
            <a:r>
              <a:rPr lang="en-US" sz="2800" b="1" dirty="0"/>
              <a:t>Judges Seminar in Pisa (Italy)</a:t>
            </a:r>
          </a:p>
          <a:p>
            <a:pPr algn="ctr"/>
            <a:r>
              <a:rPr lang="en-US" sz="2800" b="1" dirty="0"/>
              <a:t> 28th April – 9th May 2025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46C318D9-8F04-4DBB-89A7-29F4ED984C22}"/>
              </a:ext>
            </a:extLst>
          </p:cNvPr>
          <p:cNvSpPr txBox="1"/>
          <p:nvPr/>
        </p:nvSpPr>
        <p:spPr>
          <a:xfrm>
            <a:off x="1728573" y="2104315"/>
            <a:ext cx="67172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Thanks to: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Italian Delegation as the Host Nation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Lt. Col Roberto PAGNI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Sgt. Matteo ARANGINO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Instructor Mr Jurate VERSTREPEN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Instructor Lt. Col. Nenad STOJILJKOVIC</a:t>
            </a:r>
          </a:p>
        </p:txBody>
      </p:sp>
    </p:spTree>
    <p:extLst>
      <p:ext uri="{BB962C8B-B14F-4D97-AF65-F5344CB8AC3E}">
        <p14:creationId xmlns:p14="http://schemas.microsoft.com/office/powerpoint/2010/main" val="116393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5" name="Image 1">
            <a:extLst>
              <a:ext uri="{FF2B5EF4-FFF2-40B4-BE49-F238E27FC236}">
                <a16:creationId xmlns:a16="http://schemas.microsoft.com/office/drawing/2014/main" id="{91D244C1-22ED-88EC-EB17-EB3E93D18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02025FF-4F1C-B74F-181F-0F52526CFCCB}"/>
              </a:ext>
            </a:extLst>
          </p:cNvPr>
          <p:cNvSpPr txBox="1"/>
          <p:nvPr/>
        </p:nvSpPr>
        <p:spPr>
          <a:xfrm>
            <a:off x="1810767" y="5020682"/>
            <a:ext cx="97365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Tx/>
              <a:buNone/>
              <a:defRPr/>
            </a:pPr>
            <a:r>
              <a:rPr lang="de-DE" sz="2400" b="1" dirty="0"/>
              <a:t>Possible Organizer: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sz="2400" dirty="0" err="1"/>
              <a:t>Please</a:t>
            </a:r>
            <a:r>
              <a:rPr lang="de-DE" sz="2400" dirty="0"/>
              <a:t> </a:t>
            </a:r>
            <a:r>
              <a:rPr lang="de-DE" sz="2400" dirty="0" err="1"/>
              <a:t>ask</a:t>
            </a:r>
            <a:r>
              <a:rPr lang="de-DE" sz="2400" dirty="0"/>
              <a:t> </a:t>
            </a:r>
            <a:r>
              <a:rPr lang="de-DE" sz="2400" dirty="0" err="1"/>
              <a:t>your</a:t>
            </a:r>
            <a:r>
              <a:rPr lang="de-DE" sz="2400" dirty="0"/>
              <a:t> CISM Delegation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confirm</a:t>
            </a:r>
            <a:r>
              <a:rPr lang="de-DE" sz="2400" dirty="0"/>
              <a:t>  </a:t>
            </a:r>
            <a:r>
              <a:rPr lang="de-DE" sz="2400" dirty="0" err="1"/>
              <a:t>with</a:t>
            </a:r>
            <a:r>
              <a:rPr lang="de-DE" sz="2400" dirty="0"/>
              <a:t> CPC </a:t>
            </a:r>
            <a:r>
              <a:rPr lang="de-DE" sz="2400" dirty="0" err="1"/>
              <a:t>or</a:t>
            </a:r>
            <a:r>
              <a:rPr lang="de-DE" sz="2400" dirty="0"/>
              <a:t> CISM GS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sz="2400" dirty="0"/>
              <a:t>Standard </a:t>
            </a:r>
            <a:r>
              <a:rPr lang="de-DE" sz="2400" dirty="0" err="1"/>
              <a:t>procedure</a:t>
            </a:r>
            <a:r>
              <a:rPr lang="de-DE" sz="2400" dirty="0"/>
              <a:t>: </a:t>
            </a:r>
            <a:r>
              <a:rPr lang="de-DE" sz="2400" dirty="0" err="1"/>
              <a:t>official</a:t>
            </a:r>
            <a:r>
              <a:rPr lang="de-DE" sz="2400" dirty="0"/>
              <a:t> form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u="sng" dirty="0" err="1"/>
              <a:t>signed</a:t>
            </a:r>
            <a:r>
              <a:rPr lang="de-DE" sz="2400" u="sng" dirty="0"/>
              <a:t>  </a:t>
            </a:r>
            <a:r>
              <a:rPr lang="de-DE" sz="2400" u="sng" dirty="0" err="1">
                <a:solidFill>
                  <a:srgbClr val="FF0000"/>
                </a:solidFill>
              </a:rPr>
              <a:t>two</a:t>
            </a:r>
            <a:r>
              <a:rPr lang="de-DE" sz="2400" u="sng" dirty="0">
                <a:solidFill>
                  <a:srgbClr val="FF0000"/>
                </a:solidFill>
              </a:rPr>
              <a:t> </a:t>
            </a:r>
            <a:r>
              <a:rPr lang="de-DE" sz="2400" u="sng" dirty="0" err="1">
                <a:solidFill>
                  <a:srgbClr val="FF0000"/>
                </a:solidFill>
              </a:rPr>
              <a:t>years</a:t>
            </a:r>
            <a:r>
              <a:rPr lang="de-DE" sz="2400" u="sng" dirty="0">
                <a:solidFill>
                  <a:srgbClr val="FF0000"/>
                </a:solidFill>
              </a:rPr>
              <a:t> </a:t>
            </a:r>
            <a:r>
              <a:rPr lang="de-DE" sz="2400" u="sng" dirty="0" err="1"/>
              <a:t>prior</a:t>
            </a:r>
            <a:r>
              <a:rPr lang="de-DE" sz="2400" u="sng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WMPC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sz="2400" dirty="0"/>
              <a:t>Emergency </a:t>
            </a:r>
            <a:r>
              <a:rPr lang="de-DE" sz="2400" dirty="0" err="1"/>
              <a:t>procedure</a:t>
            </a:r>
            <a:r>
              <a:rPr lang="de-DE" sz="2400" dirty="0"/>
              <a:t>:        -“-        (</a:t>
            </a:r>
            <a:r>
              <a:rPr lang="de-DE" sz="2400" dirty="0" err="1"/>
              <a:t>minimum</a:t>
            </a:r>
            <a:r>
              <a:rPr lang="de-DE" sz="2400" dirty="0"/>
              <a:t> 10 </a:t>
            </a:r>
            <a:r>
              <a:rPr lang="de-DE" sz="2400" dirty="0" err="1"/>
              <a:t>months</a:t>
            </a:r>
            <a:r>
              <a:rPr lang="de-DE" sz="2400" dirty="0"/>
              <a:t>)</a:t>
            </a:r>
          </a:p>
        </p:txBody>
      </p:sp>
      <p:sp>
        <p:nvSpPr>
          <p:cNvPr id="11" name="ZoneTexte 8">
            <a:extLst>
              <a:ext uri="{FF2B5EF4-FFF2-40B4-BE49-F238E27FC236}">
                <a16:creationId xmlns:a16="http://schemas.microsoft.com/office/drawing/2014/main" id="{26963856-4C1E-4542-945F-C3923237E209}"/>
              </a:ext>
            </a:extLst>
          </p:cNvPr>
          <p:cNvSpPr txBox="1"/>
          <p:nvPr/>
        </p:nvSpPr>
        <p:spPr>
          <a:xfrm>
            <a:off x="3647160" y="782122"/>
            <a:ext cx="4897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2. Calendar</a:t>
            </a:r>
          </a:p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</a:rPr>
              <a:t>The upcoming Future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5B13283E-19A6-4608-B805-C87992F376A0}"/>
              </a:ext>
            </a:extLst>
          </p:cNvPr>
          <p:cNvSpPr txBox="1">
            <a:spLocks/>
          </p:cNvSpPr>
          <p:nvPr/>
        </p:nvSpPr>
        <p:spPr bwMode="auto">
          <a:xfrm>
            <a:off x="1810766" y="2637517"/>
            <a:ext cx="9133157" cy="256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de-DE" sz="2400" b="1" dirty="0"/>
              <a:t>WMPC 5 year plan: </a:t>
            </a:r>
            <a:br>
              <a:rPr lang="de-DE" sz="2400" b="1" dirty="0">
                <a:solidFill>
                  <a:srgbClr val="FF0000"/>
                </a:solidFill>
              </a:rPr>
            </a:br>
            <a:r>
              <a:rPr lang="de-DE" sz="2400" dirty="0"/>
              <a:t>2026:   SVK - 48th WMPC 14-23. Aug (Lt. Lucia Vlcakova)</a:t>
            </a:r>
            <a:br>
              <a:rPr lang="de-DE" sz="2400" dirty="0"/>
            </a:br>
            <a:r>
              <a:rPr lang="de-DE" sz="2400" dirty="0"/>
              <a:t>2027:   USA – 8</a:t>
            </a:r>
            <a:r>
              <a:rPr lang="hu-HU" sz="2400" dirty="0" err="1"/>
              <a:t>th</a:t>
            </a:r>
            <a:r>
              <a:rPr lang="de-DE" sz="2400" dirty="0"/>
              <a:t> World Military Games (49th WMPC) 25 June – 4 July</a:t>
            </a:r>
            <a:br>
              <a:rPr lang="de-DE" sz="2400" dirty="0"/>
            </a:br>
            <a:r>
              <a:rPr lang="de-DE" sz="2400" dirty="0">
                <a:solidFill>
                  <a:srgbClr val="FF0000"/>
                </a:solidFill>
              </a:rPr>
              <a:t>2028: 	……………………….</a:t>
            </a:r>
            <a:br>
              <a:rPr lang="de-DE" sz="2400" dirty="0">
                <a:solidFill>
                  <a:srgbClr val="FF0000"/>
                </a:solidFill>
              </a:rPr>
            </a:br>
            <a:r>
              <a:rPr lang="de-DE" sz="2400" dirty="0">
                <a:solidFill>
                  <a:srgbClr val="FF0000"/>
                </a:solidFill>
              </a:rPr>
              <a:t>2029: 	</a:t>
            </a:r>
            <a:r>
              <a:rPr lang="hu-HU" sz="2400" dirty="0">
                <a:solidFill>
                  <a:srgbClr val="FF0000"/>
                </a:solidFill>
              </a:rPr>
              <a:t>QTR – 9th World Military </a:t>
            </a:r>
            <a:r>
              <a:rPr lang="hu-HU" sz="2400" dirty="0" err="1">
                <a:solidFill>
                  <a:srgbClr val="FF0000"/>
                </a:solidFill>
              </a:rPr>
              <a:t>Games</a:t>
            </a:r>
            <a:r>
              <a:rPr lang="hu-HU" sz="2400" dirty="0">
                <a:solidFill>
                  <a:srgbClr val="FF0000"/>
                </a:solidFill>
              </a:rPr>
              <a:t> (51st WMPC) DOHA TBD</a:t>
            </a:r>
            <a:endParaRPr lang="de-DE" sz="2400" dirty="0">
              <a:solidFill>
                <a:srgbClr val="FF0000"/>
              </a:solidFill>
            </a:endParaRPr>
          </a:p>
          <a:p>
            <a:pPr eaLnBrk="0" hangingPunct="0">
              <a:spcBef>
                <a:spcPct val="20000"/>
              </a:spcBef>
            </a:pPr>
            <a:r>
              <a:rPr lang="de-DE" sz="2400" dirty="0">
                <a:solidFill>
                  <a:srgbClr val="FF0000"/>
                </a:solidFill>
              </a:rPr>
              <a:t>2030:	……………………….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113089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5" name="Image 1">
            <a:extLst>
              <a:ext uri="{FF2B5EF4-FFF2-40B4-BE49-F238E27FC236}">
                <a16:creationId xmlns:a16="http://schemas.microsoft.com/office/drawing/2014/main" id="{7D18D07C-BC22-CB27-7B90-55B5E290D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pic>
        <p:nvPicPr>
          <p:cNvPr id="14" name="Grafik 7">
            <a:extLst>
              <a:ext uri="{FF2B5EF4-FFF2-40B4-BE49-F238E27FC236}">
                <a16:creationId xmlns:a16="http://schemas.microsoft.com/office/drawing/2014/main" id="{4E52C851-D4A0-49BD-3181-60133BE279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0692" y="2554777"/>
            <a:ext cx="616429" cy="467309"/>
          </a:xfrm>
          <a:prstGeom prst="rect">
            <a:avLst/>
          </a:prstGeom>
        </p:spPr>
      </p:pic>
      <p:pic>
        <p:nvPicPr>
          <p:cNvPr id="15" name="Grafik 9">
            <a:extLst>
              <a:ext uri="{FF2B5EF4-FFF2-40B4-BE49-F238E27FC236}">
                <a16:creationId xmlns:a16="http://schemas.microsoft.com/office/drawing/2014/main" id="{98085210-9C87-1491-6EE2-D1454353FDF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0863" y="4734439"/>
            <a:ext cx="410404" cy="40563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DC3317C-F814-485C-97C8-A9B92D756467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>
                <a:solidFill>
                  <a:prstClr val="black"/>
                </a:solidFill>
              </a:rPr>
              <a:t>3. Athlete of the Year</a:t>
            </a: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33EC37C-BCDE-4D3C-AEF6-D8B4D08A8D78}"/>
              </a:ext>
            </a:extLst>
          </p:cNvPr>
          <p:cNvSpPr txBox="1">
            <a:spLocks/>
          </p:cNvSpPr>
          <p:nvPr/>
        </p:nvSpPr>
        <p:spPr>
          <a:xfrm>
            <a:off x="1808612" y="2637469"/>
            <a:ext cx="8694158" cy="417737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20000"/>
              <a:buFontTx/>
              <a:buBlip>
                <a:blip r:embed="rId6"/>
              </a:buBlip>
              <a:defRPr sz="2600" kern="1200">
                <a:solidFill>
                  <a:srgbClr val="123A6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0000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000000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AoY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 = individual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overall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champion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Tx/>
              <a:buChar char="-"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Nation of winner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Segoe UI Black" panose="020B0A02040204020203" pitchFamily="34" charset="0"/>
              </a:rPr>
              <a:t>submit CV and pix NLT </a:t>
            </a:r>
            <a:r>
              <a:rPr lang="de-DE" sz="24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</a:rPr>
              <a:t>30 Nov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Segoe UI Black" panose="020B0A02040204020203" pitchFamily="34" charset="0"/>
              </a:rPr>
              <a:t>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to: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None/>
              <a:tabLst/>
              <a:defRPr/>
            </a:pPr>
            <a:r>
              <a:rPr lang="de-DE" sz="2400" b="1" dirty="0">
                <a:latin typeface="+mn-lt"/>
              </a:rPr>
              <a:t>		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</a:rPr>
              <a:t> 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+mn-lt"/>
                <a:ea typeface="Segoe UI Black" panose="020B0A02040204020203" pitchFamily="34" charset="0"/>
                <a:hlinkClick r:id="rId7"/>
              </a:rPr>
              <a:t>parachuting@milsport.one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123A61"/>
              </a:solidFill>
              <a:effectLst/>
              <a:uLnTx/>
              <a:uFillTx/>
              <a:latin typeface="+mn-lt"/>
              <a:ea typeface="Segoe UI Black" panose="020B0A0204020402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</a:rPr>
              <a:t>	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 voting at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www.milsport.one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 2025 – Jan 2026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 	     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vote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123A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0279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1537CAAC-251E-A59F-46CF-950922A536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792"/>
          <a:stretch/>
        </p:blipFill>
        <p:spPr>
          <a:xfrm>
            <a:off x="2916443" y="1747101"/>
            <a:ext cx="7490752" cy="45594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798B180-D403-D14F-B701-EFB782030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C4D0DEDD-23D2-9A29-3932-CF1BDFEC0AFB}"/>
              </a:ext>
            </a:extLst>
          </p:cNvPr>
          <p:cNvSpPr/>
          <p:nvPr/>
        </p:nvSpPr>
        <p:spPr>
          <a:xfrm>
            <a:off x="3610560" y="1559664"/>
            <a:ext cx="2922494" cy="62328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8E6E7EF4-377B-921A-1FAC-3A3C82B94386}"/>
              </a:ext>
            </a:extLst>
          </p:cNvPr>
          <p:cNvCxnSpPr>
            <a:cxnSpLocks/>
          </p:cNvCxnSpPr>
          <p:nvPr/>
        </p:nvCxnSpPr>
        <p:spPr>
          <a:xfrm flipV="1">
            <a:off x="2113292" y="1900335"/>
            <a:ext cx="1431186" cy="20324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064C0623-02D2-DFF1-085F-F6822CF0EADA}"/>
              </a:ext>
            </a:extLst>
          </p:cNvPr>
          <p:cNvCxnSpPr>
            <a:cxnSpLocks/>
          </p:cNvCxnSpPr>
          <p:nvPr/>
        </p:nvCxnSpPr>
        <p:spPr>
          <a:xfrm>
            <a:off x="2113292" y="3932774"/>
            <a:ext cx="4419762" cy="136556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e 15">
            <a:extLst>
              <a:ext uri="{FF2B5EF4-FFF2-40B4-BE49-F238E27FC236}">
                <a16:creationId xmlns:a16="http://schemas.microsoft.com/office/drawing/2014/main" id="{CD650488-2401-4A64-532C-097DFC5160A0}"/>
              </a:ext>
            </a:extLst>
          </p:cNvPr>
          <p:cNvSpPr/>
          <p:nvPr/>
        </p:nvSpPr>
        <p:spPr>
          <a:xfrm>
            <a:off x="6697009" y="4994669"/>
            <a:ext cx="1669959" cy="62328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AD389B-F8AA-0A75-2E7F-FBB56E8ADA38}"/>
              </a:ext>
            </a:extLst>
          </p:cNvPr>
          <p:cNvSpPr txBox="1"/>
          <p:nvPr/>
        </p:nvSpPr>
        <p:spPr>
          <a:xfrm>
            <a:off x="262688" y="3631503"/>
            <a:ext cx="266470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WHERE ?</a:t>
            </a:r>
          </a:p>
          <a:p>
            <a:endParaRPr lang="it-IT" sz="3200" b="1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sz="1600" b="1" dirty="0">
                <a:solidFill>
                  <a:srgbClr val="FF0000"/>
                </a:solidFill>
              </a:rPr>
              <a:t>Write «</a:t>
            </a:r>
            <a:r>
              <a:rPr lang="it-IT" sz="1600" b="1" dirty="0" err="1">
                <a:solidFill>
                  <a:srgbClr val="FF0000"/>
                </a:solidFill>
              </a:rPr>
              <a:t>cism</a:t>
            </a:r>
            <a:r>
              <a:rPr lang="it-IT" sz="1600" b="1" dirty="0">
                <a:solidFill>
                  <a:srgbClr val="FF0000"/>
                </a:solidFill>
              </a:rPr>
              <a:t> </a:t>
            </a:r>
            <a:r>
              <a:rPr lang="it-IT" sz="1600" b="1" dirty="0" err="1">
                <a:solidFill>
                  <a:srgbClr val="FF0000"/>
                </a:solidFill>
              </a:rPr>
              <a:t>parachuting</a:t>
            </a:r>
            <a:r>
              <a:rPr lang="it-IT" sz="1600" b="1" dirty="0">
                <a:solidFill>
                  <a:srgbClr val="FF0000"/>
                </a:solidFill>
              </a:rPr>
              <a:t>»</a:t>
            </a:r>
          </a:p>
          <a:p>
            <a:r>
              <a:rPr lang="it-IT" sz="1600" b="1" dirty="0">
                <a:solidFill>
                  <a:srgbClr val="FF0000"/>
                </a:solidFill>
              </a:rPr>
              <a:t>      on Google;</a:t>
            </a:r>
          </a:p>
          <a:p>
            <a:r>
              <a:rPr lang="it-IT" sz="1600" b="1" dirty="0">
                <a:solidFill>
                  <a:srgbClr val="FF0000"/>
                </a:solidFill>
              </a:rPr>
              <a:t>-     Login </a:t>
            </a:r>
            <a:r>
              <a:rPr lang="it-IT" sz="1600" b="1" dirty="0" err="1">
                <a:solidFill>
                  <a:srgbClr val="FF0000"/>
                </a:solidFill>
              </a:rPr>
              <a:t>not</a:t>
            </a:r>
            <a:r>
              <a:rPr lang="it-IT" sz="1600" b="1" dirty="0">
                <a:solidFill>
                  <a:srgbClr val="FF0000"/>
                </a:solidFill>
              </a:rPr>
              <a:t> </a:t>
            </a:r>
            <a:r>
              <a:rPr lang="it-IT" sz="1600" b="1" dirty="0" err="1">
                <a:solidFill>
                  <a:srgbClr val="FF0000"/>
                </a:solidFill>
              </a:rPr>
              <a:t>necessary</a:t>
            </a:r>
            <a:r>
              <a:rPr lang="it-IT" sz="16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7" name="ZoneTexte 8">
            <a:extLst>
              <a:ext uri="{FF2B5EF4-FFF2-40B4-BE49-F238E27FC236}">
                <a16:creationId xmlns:a16="http://schemas.microsoft.com/office/drawing/2014/main" id="{46523816-7773-4DED-B232-4030E12F3B7F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>
                <a:solidFill>
                  <a:prstClr val="black"/>
                </a:solidFill>
              </a:rPr>
              <a:t>4. Regulations (1)</a:t>
            </a:r>
          </a:p>
        </p:txBody>
      </p:sp>
    </p:spTree>
    <p:extLst>
      <p:ext uri="{BB962C8B-B14F-4D97-AF65-F5344CB8AC3E}">
        <p14:creationId xmlns:p14="http://schemas.microsoft.com/office/powerpoint/2010/main" val="238849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2045826" y="2047977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798B180-D403-D14F-B701-EFB782030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8E6E7EF4-377B-921A-1FAC-3A3C82B94386}"/>
              </a:ext>
            </a:extLst>
          </p:cNvPr>
          <p:cNvCxnSpPr>
            <a:cxnSpLocks/>
          </p:cNvCxnSpPr>
          <p:nvPr/>
        </p:nvCxnSpPr>
        <p:spPr>
          <a:xfrm>
            <a:off x="1941922" y="2818159"/>
            <a:ext cx="2960016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AD389B-F8AA-0A75-2E7F-FBB56E8ADA38}"/>
              </a:ext>
            </a:extLst>
          </p:cNvPr>
          <p:cNvSpPr txBox="1"/>
          <p:nvPr/>
        </p:nvSpPr>
        <p:spPr>
          <a:xfrm>
            <a:off x="262688" y="2482822"/>
            <a:ext cx="10598671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WHEN ?                                       </a:t>
            </a:r>
            <a:r>
              <a:rPr lang="en-US" sz="2400" b="1" dirty="0"/>
              <a:t>NEW EDITION - NLT JANUARY 1</a:t>
            </a:r>
            <a:endParaRPr lang="it-IT" sz="2400" b="1" dirty="0"/>
          </a:p>
          <a:p>
            <a:endParaRPr lang="it-IT" sz="3200" b="1" dirty="0">
              <a:solidFill>
                <a:srgbClr val="FF0000"/>
              </a:solidFill>
            </a:endParaRPr>
          </a:p>
          <a:p>
            <a:endParaRPr lang="it-IT" sz="3200" b="1" dirty="0">
              <a:solidFill>
                <a:srgbClr val="FF0000"/>
              </a:solidFill>
            </a:endParaRPr>
          </a:p>
          <a:p>
            <a:r>
              <a:rPr lang="it-IT" sz="3200" b="1" dirty="0">
                <a:solidFill>
                  <a:srgbClr val="FF0000"/>
                </a:solidFill>
              </a:rPr>
              <a:t>WHO ?                                         </a:t>
            </a:r>
            <a:r>
              <a:rPr lang="it-IT" sz="2400" b="1" dirty="0"/>
              <a:t>Lt. Col. Roberto Pagni (ITA)</a:t>
            </a:r>
          </a:p>
          <a:p>
            <a:r>
              <a:rPr lang="it-IT" sz="2400" b="1" dirty="0"/>
              <a:t>					      (in</a:t>
            </a:r>
            <a:r>
              <a:rPr lang="en-US" sz="2400" b="1" dirty="0"/>
              <a:t> coordination with other CSC Members)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				      </a:t>
            </a:r>
            <a:r>
              <a:rPr lang="en-US" sz="2400" b="1" dirty="0">
                <a:solidFill>
                  <a:srgbClr val="FF0000"/>
                </a:solidFill>
                <a:hlinkClick r:id="rId4"/>
              </a:rPr>
              <a:t>roberto.pagni@esercito.difesa.it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					      </a:t>
            </a:r>
            <a:r>
              <a:rPr lang="en-US" sz="2400" b="1" dirty="0">
                <a:solidFill>
                  <a:srgbClr val="FF0000"/>
                </a:solidFill>
                <a:hlinkClick r:id="rId5"/>
              </a:rPr>
              <a:t>rob.pagni@gmail.com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				      </a:t>
            </a:r>
            <a:r>
              <a:rPr lang="en-US" b="1" dirty="0"/>
              <a:t>(Please write me to both the addresses, </a:t>
            </a:r>
          </a:p>
          <a:p>
            <a:r>
              <a:rPr lang="en-US" b="1" dirty="0"/>
              <a:t>					        sometime the military firewall reject foreign emails)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endParaRPr lang="it-IT" sz="2400" b="1" dirty="0">
              <a:solidFill>
                <a:srgbClr val="FF0000"/>
              </a:solidFill>
            </a:endParaRP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3394EBBC-1D77-6E7F-236A-9111BDDC15B9}"/>
              </a:ext>
            </a:extLst>
          </p:cNvPr>
          <p:cNvCxnSpPr>
            <a:cxnSpLocks/>
          </p:cNvCxnSpPr>
          <p:nvPr/>
        </p:nvCxnSpPr>
        <p:spPr>
          <a:xfrm>
            <a:off x="1943491" y="4299741"/>
            <a:ext cx="2960016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8">
            <a:extLst>
              <a:ext uri="{FF2B5EF4-FFF2-40B4-BE49-F238E27FC236}">
                <a16:creationId xmlns:a16="http://schemas.microsoft.com/office/drawing/2014/main" id="{CEBBCE59-292E-4238-9380-5DD69CC54BD8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>
                <a:solidFill>
                  <a:prstClr val="black"/>
                </a:solidFill>
              </a:rPr>
              <a:t>4. Regulations (2)</a:t>
            </a:r>
          </a:p>
        </p:txBody>
      </p:sp>
    </p:spTree>
    <p:extLst>
      <p:ext uri="{BB962C8B-B14F-4D97-AF65-F5344CB8AC3E}">
        <p14:creationId xmlns:p14="http://schemas.microsoft.com/office/powerpoint/2010/main" val="2661814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id="{8FF0DB24-9E38-9429-985F-944432AF1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" y="3217891"/>
            <a:ext cx="5509206" cy="222786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71EA53F-0B6F-B664-C2BC-0AFE838FB8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728"/>
          <a:stretch/>
        </p:blipFill>
        <p:spPr>
          <a:xfrm>
            <a:off x="5590583" y="2262433"/>
            <a:ext cx="6428594" cy="44414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798B180-D403-D14F-B701-EFB782030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AD389B-F8AA-0A75-2E7F-FBB56E8ADA38}"/>
              </a:ext>
            </a:extLst>
          </p:cNvPr>
          <p:cNvSpPr txBox="1"/>
          <p:nvPr/>
        </p:nvSpPr>
        <p:spPr>
          <a:xfrm>
            <a:off x="309822" y="2182505"/>
            <a:ext cx="501887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NEW RULES:          </a:t>
            </a:r>
            <a:r>
              <a:rPr lang="it-IT" sz="3200" b="1" dirty="0">
                <a:solidFill>
                  <a:srgbClr val="0070C0"/>
                </a:solidFill>
              </a:rPr>
              <a:t>blue line </a:t>
            </a:r>
          </a:p>
          <a:p>
            <a:r>
              <a:rPr lang="it-IT" sz="1600" b="1" dirty="0">
                <a:solidFill>
                  <a:srgbClr val="FF0000"/>
                </a:solidFill>
              </a:rPr>
              <a:t>(FROM THE LATEST EDITION)</a:t>
            </a: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endParaRPr lang="it-IT" sz="1600" b="1" dirty="0">
              <a:solidFill>
                <a:srgbClr val="FF0000"/>
              </a:solidFill>
            </a:endParaRPr>
          </a:p>
          <a:p>
            <a:r>
              <a:rPr lang="it-IT" sz="16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REMARK</a:t>
            </a:r>
            <a:r>
              <a:rPr lang="it-IT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 </a:t>
            </a:r>
          </a:p>
          <a:p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Sometimes we find typos or sentences that are not clear </a:t>
            </a:r>
          </a:p>
          <a:p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we correct them. In these cases there is </a:t>
            </a:r>
            <a:r>
              <a:rPr lang="en-US" sz="16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 blue line</a:t>
            </a:r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because </a:t>
            </a:r>
            <a:r>
              <a:rPr lang="en-US" sz="16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 rule has been changed</a:t>
            </a:r>
            <a:r>
              <a:rPr lang="en-US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it-IT" sz="1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B7D23155-EDB7-D8B9-4945-E3EEA9B26514}"/>
              </a:ext>
            </a:extLst>
          </p:cNvPr>
          <p:cNvSpPr/>
          <p:nvPr/>
        </p:nvSpPr>
        <p:spPr>
          <a:xfrm>
            <a:off x="6040253" y="4014817"/>
            <a:ext cx="4621466" cy="62328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1CE8818C-2BAA-F18B-5153-FFF53B531F73}"/>
              </a:ext>
            </a:extLst>
          </p:cNvPr>
          <p:cNvSpPr/>
          <p:nvPr/>
        </p:nvSpPr>
        <p:spPr>
          <a:xfrm>
            <a:off x="223097" y="3924475"/>
            <a:ext cx="5247266" cy="11754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1BD1CB0F-98F6-394E-567B-43FAF7935F71}"/>
              </a:ext>
            </a:extLst>
          </p:cNvPr>
          <p:cNvCxnSpPr>
            <a:cxnSpLocks/>
          </p:cNvCxnSpPr>
          <p:nvPr/>
        </p:nvCxnSpPr>
        <p:spPr>
          <a:xfrm>
            <a:off x="2620652" y="2507530"/>
            <a:ext cx="75414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8">
            <a:extLst>
              <a:ext uri="{FF2B5EF4-FFF2-40B4-BE49-F238E27FC236}">
                <a16:creationId xmlns:a16="http://schemas.microsoft.com/office/drawing/2014/main" id="{FDD2C544-C756-4342-8E40-EFD64A5A91AA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>
                <a:solidFill>
                  <a:prstClr val="black"/>
                </a:solidFill>
              </a:rPr>
              <a:t>4. Regulations (3)</a:t>
            </a:r>
          </a:p>
        </p:txBody>
      </p:sp>
    </p:spTree>
    <p:extLst>
      <p:ext uri="{BB962C8B-B14F-4D97-AF65-F5344CB8AC3E}">
        <p14:creationId xmlns:p14="http://schemas.microsoft.com/office/powerpoint/2010/main" val="3886799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798B180-D403-D14F-B701-EFB782030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AD389B-F8AA-0A75-2E7F-FBB56E8ADA38}"/>
              </a:ext>
            </a:extLst>
          </p:cNvPr>
          <p:cNvSpPr txBox="1"/>
          <p:nvPr/>
        </p:nvSpPr>
        <p:spPr>
          <a:xfrm>
            <a:off x="503856" y="2237859"/>
            <a:ext cx="9101915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How to change CISM Parachuting Regulation ?</a:t>
            </a:r>
          </a:p>
          <a:p>
            <a:endParaRPr lang="it-IT" sz="3200" b="1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Submit the proposal to a CSC Member or to PCSC;</a:t>
            </a:r>
          </a:p>
          <a:p>
            <a:pPr marL="457200" indent="-457200">
              <a:buFontTx/>
              <a:buChar char="-"/>
            </a:pPr>
            <a:r>
              <a:rPr lang="en-US" sz="3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write down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what you want to change and why, 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using the same format as ISC:</a:t>
            </a:r>
            <a:endParaRPr lang="it-IT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it-IT" sz="1600" b="1" i="1" dirty="0">
              <a:solidFill>
                <a:srgbClr val="FF0000"/>
              </a:solidFill>
            </a:endParaRPr>
          </a:p>
        </p:txBody>
      </p:sp>
      <p:pic>
        <p:nvPicPr>
          <p:cNvPr id="3" name="Inhaltsplatzhalter 5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8E6613D2-7CEA-5CDB-6CE3-DBC2D7C49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708" y="4933583"/>
            <a:ext cx="9290127" cy="159674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9041025-F85A-4FB5-89EE-7DEF7AB4726B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>
                <a:solidFill>
                  <a:prstClr val="black"/>
                </a:solidFill>
              </a:rPr>
              <a:t>4. Regulations (4)</a:t>
            </a:r>
          </a:p>
        </p:txBody>
      </p:sp>
    </p:spTree>
    <p:extLst>
      <p:ext uri="{BB962C8B-B14F-4D97-AF65-F5344CB8AC3E}">
        <p14:creationId xmlns:p14="http://schemas.microsoft.com/office/powerpoint/2010/main" val="2275000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798B180-D403-D14F-B701-EFB782030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AD389B-F8AA-0A75-2E7F-FBB56E8ADA38}"/>
              </a:ext>
            </a:extLst>
          </p:cNvPr>
          <p:cNvSpPr txBox="1"/>
          <p:nvPr/>
        </p:nvSpPr>
        <p:spPr>
          <a:xfrm>
            <a:off x="1103962" y="2560263"/>
            <a:ext cx="1009250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 the moment </a:t>
            </a:r>
            <a:r>
              <a:rPr lang="en-US" sz="28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work on going on some rules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(virtual score on</a:t>
            </a:r>
          </a:p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style / cuts between rounds / number of mixed / records / ……) </a:t>
            </a:r>
          </a:p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but today we don’t have time to go into more detail;</a:t>
            </a:r>
          </a:p>
          <a:p>
            <a:pPr marL="457200" indent="-457200">
              <a:buFontTx/>
              <a:buChar char="-"/>
            </a:pP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Please </a:t>
            </a:r>
            <a:r>
              <a:rPr lang="en-US" sz="28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refer to me directly for typos and not clear sentences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457200" indent="-457200">
              <a:buFontTx/>
              <a:buChar char="-"/>
            </a:pP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anyone wants to propose any changes, please </a:t>
            </a:r>
            <a:r>
              <a:rPr lang="en-US" sz="4400" b="1" u="sng" dirty="0">
                <a:solidFill>
                  <a:srgbClr val="FF0000"/>
                </a:solidFill>
              </a:rPr>
              <a:t>write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en-US" sz="28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immediately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because in a few days we will be in December.</a:t>
            </a:r>
            <a:endParaRPr lang="it-IT" sz="1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99F987B2-0119-4C8B-8F19-5DFF447B1A68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>
                <a:solidFill>
                  <a:prstClr val="black"/>
                </a:solidFill>
              </a:rPr>
              <a:t>4. Regulations (5)</a:t>
            </a:r>
          </a:p>
        </p:txBody>
      </p:sp>
    </p:spTree>
    <p:extLst>
      <p:ext uri="{BB962C8B-B14F-4D97-AF65-F5344CB8AC3E}">
        <p14:creationId xmlns:p14="http://schemas.microsoft.com/office/powerpoint/2010/main" val="2378333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F798B180-D403-D14F-B701-EFB782030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4AD389B-F8AA-0A75-2E7F-FBB56E8ADA38}"/>
              </a:ext>
            </a:extLst>
          </p:cNvPr>
          <p:cNvSpPr txBox="1"/>
          <p:nvPr/>
        </p:nvSpPr>
        <p:spPr>
          <a:xfrm>
            <a:off x="1290393" y="3658473"/>
            <a:ext cx="98201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Concluding…  I would like to thank, in front of all of You, </a:t>
            </a:r>
          </a:p>
          <a:p>
            <a:pPr algn="ctr"/>
            <a:r>
              <a:rPr lang="en-US" sz="3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others CSC Members, all of whom are more expert than me and who always help me in this task.</a:t>
            </a:r>
            <a:endParaRPr lang="it-IT" sz="1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C8F93817-03AB-42FD-8CAE-17F74A7BB414}"/>
              </a:ext>
            </a:extLst>
          </p:cNvPr>
          <p:cNvSpPr txBox="1"/>
          <p:nvPr/>
        </p:nvSpPr>
        <p:spPr>
          <a:xfrm>
            <a:off x="3647160" y="782122"/>
            <a:ext cx="489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dirty="0">
                <a:solidFill>
                  <a:prstClr val="black"/>
                </a:solidFill>
              </a:rPr>
              <a:t>4. Regulations (6)</a:t>
            </a:r>
          </a:p>
        </p:txBody>
      </p:sp>
    </p:spTree>
    <p:extLst>
      <p:ext uri="{BB962C8B-B14F-4D97-AF65-F5344CB8AC3E}">
        <p14:creationId xmlns:p14="http://schemas.microsoft.com/office/powerpoint/2010/main" val="2814422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DB8DE67-927E-B642-BD8C-BF285A2AC8F8}"/>
              </a:ext>
            </a:extLst>
          </p:cNvPr>
          <p:cNvSpPr txBox="1"/>
          <p:nvPr/>
        </p:nvSpPr>
        <p:spPr>
          <a:xfrm>
            <a:off x="654423" y="2162874"/>
            <a:ext cx="1101762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Style rules 8.2.3.A and 8.2.3.B regarding virtual score of 15.00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will delete the virtual score of 15.00 seconds.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would like to encourage more style jumpers to participate.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please do not use this possibility to do a fun or freestyle jump!</a:t>
            </a:r>
            <a:endParaRPr kumimoji="0" lang="fr-FR" sz="2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F6354C-A56F-F091-2F61-A9EE45616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8" y="42892"/>
            <a:ext cx="1699083" cy="15436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660707-32DB-CC94-B0ED-520B8DFED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11" name="ZoneTexte 8">
            <a:extLst>
              <a:ext uri="{FF2B5EF4-FFF2-40B4-BE49-F238E27FC236}">
                <a16:creationId xmlns:a16="http://schemas.microsoft.com/office/drawing/2014/main" id="{C20808A2-3826-4358-958C-0B0B2A544050}"/>
              </a:ext>
            </a:extLst>
          </p:cNvPr>
          <p:cNvSpPr txBox="1"/>
          <p:nvPr/>
        </p:nvSpPr>
        <p:spPr>
          <a:xfrm>
            <a:off x="3647160" y="782122"/>
            <a:ext cx="489767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CISM Rules 2026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820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DB8DE67-927E-B642-BD8C-BF285A2AC8F8}"/>
              </a:ext>
            </a:extLst>
          </p:cNvPr>
          <p:cNvSpPr txBox="1"/>
          <p:nvPr/>
        </p:nvSpPr>
        <p:spPr>
          <a:xfrm>
            <a:off x="777688" y="2530806"/>
            <a:ext cx="1101762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Accuracy rule 5.1.4.C,  -  4th round cuts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will delete the 4th round cuts in Accuracy.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do not save a lot of competition time by excluding inexperienced teams.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F6354C-A56F-F091-2F61-A9EE4561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8" y="42892"/>
            <a:ext cx="1699083" cy="15436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660707-32DB-CC94-B0ED-520B8DFED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7" name="ZoneTexte 8">
            <a:extLst>
              <a:ext uri="{FF2B5EF4-FFF2-40B4-BE49-F238E27FC236}">
                <a16:creationId xmlns:a16="http://schemas.microsoft.com/office/drawing/2014/main" id="{04EC39C5-F843-4D71-BD28-903216C661EB}"/>
              </a:ext>
            </a:extLst>
          </p:cNvPr>
          <p:cNvSpPr txBox="1"/>
          <p:nvPr/>
        </p:nvSpPr>
        <p:spPr>
          <a:xfrm>
            <a:off x="3647160" y="782122"/>
            <a:ext cx="489767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CISM Rules 2026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707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F6354C-A56F-F091-2F61-A9EE4561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8" y="42892"/>
            <a:ext cx="1699083" cy="15436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660707-32DB-CC94-B0ED-520B8DFED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7" name="ZoneTexte 5">
            <a:extLst>
              <a:ext uri="{FF2B5EF4-FFF2-40B4-BE49-F238E27FC236}">
                <a16:creationId xmlns:a16="http://schemas.microsoft.com/office/drawing/2014/main" id="{C953B19E-E9C4-41C6-9818-6552E486417D}"/>
              </a:ext>
            </a:extLst>
          </p:cNvPr>
          <p:cNvSpPr txBox="1"/>
          <p:nvPr/>
        </p:nvSpPr>
        <p:spPr>
          <a:xfrm>
            <a:off x="1116716" y="2537014"/>
            <a:ext cx="110176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FS rule 7.1.2. FS Program -  Access to 5th round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will delete the 4th round cuts in FS.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do not save a lot of competition time by excluding inexperienced teams. </a:t>
            </a:r>
          </a:p>
        </p:txBody>
      </p:sp>
      <p:sp>
        <p:nvSpPr>
          <p:cNvPr id="8" name="ZoneTexte 8">
            <a:extLst>
              <a:ext uri="{FF2B5EF4-FFF2-40B4-BE49-F238E27FC236}">
                <a16:creationId xmlns:a16="http://schemas.microsoft.com/office/drawing/2014/main" id="{01BA0D1E-326C-46F9-95BA-858A6EE8AD65}"/>
              </a:ext>
            </a:extLst>
          </p:cNvPr>
          <p:cNvSpPr txBox="1"/>
          <p:nvPr/>
        </p:nvSpPr>
        <p:spPr>
          <a:xfrm>
            <a:off x="3647160" y="782122"/>
            <a:ext cx="489767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CISM Rules 2026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25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F6354C-A56F-F091-2F61-A9EE4561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8" y="42892"/>
            <a:ext cx="1699083" cy="15436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660707-32DB-CC94-B0ED-520B8DFED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7" name="ZoneTexte 5">
            <a:extLst>
              <a:ext uri="{FF2B5EF4-FFF2-40B4-BE49-F238E27FC236}">
                <a16:creationId xmlns:a16="http://schemas.microsoft.com/office/drawing/2014/main" id="{C953B19E-E9C4-41C6-9818-6552E486417D}"/>
              </a:ext>
            </a:extLst>
          </p:cNvPr>
          <p:cNvSpPr txBox="1"/>
          <p:nvPr/>
        </p:nvSpPr>
        <p:spPr>
          <a:xfrm>
            <a:off x="587188" y="2337501"/>
            <a:ext cx="110176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Order of jumping in Accuracy 4.2.5.E pertaining to mixed teams.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will bring into the rules that Mixed teams will consist of “not more than four (4) jumpers".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Due to safety reasons!</a:t>
            </a: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311E1564-2893-4A06-A6FA-1BCF472B7371}"/>
              </a:ext>
            </a:extLst>
          </p:cNvPr>
          <p:cNvSpPr txBox="1"/>
          <p:nvPr/>
        </p:nvSpPr>
        <p:spPr>
          <a:xfrm>
            <a:off x="3647160" y="782122"/>
            <a:ext cx="489767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Changes in CISM Rules 2026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655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80" y="2162874"/>
            <a:ext cx="25072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C3AC9B-AFBC-4315-82A8-93F06D3B2FAF}"/>
              </a:ext>
            </a:extLst>
          </p:cNvPr>
          <p:cNvSpPr txBox="1"/>
          <p:nvPr/>
        </p:nvSpPr>
        <p:spPr>
          <a:xfrm>
            <a:off x="3959478" y="1687969"/>
            <a:ext cx="362173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</a:rPr>
              <a:t>Ms Jurate</a:t>
            </a:r>
            <a:r>
              <a:rPr lang="en-US" sz="2400" b="1" dirty="0">
                <a:solidFill>
                  <a:prstClr val="black"/>
                </a:solidFill>
                <a:ea typeface="Verdana" panose="020B0604030504040204" pitchFamily="34" charset="0"/>
              </a:rPr>
              <a:t> VERSTREPEN</a:t>
            </a:r>
            <a:endParaRPr kumimoji="0" lang="de-DE" sz="2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5519430E-81BF-6391-EEC2-6A39F28DA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01D51C-2B27-4FC1-9718-C1E6F39DD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315" y="2162874"/>
            <a:ext cx="7175614" cy="44687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D8DEF9-8A4F-4986-9ED4-480C0864A74B}"/>
              </a:ext>
            </a:extLst>
          </p:cNvPr>
          <p:cNvSpPr txBox="1"/>
          <p:nvPr/>
        </p:nvSpPr>
        <p:spPr>
          <a:xfrm>
            <a:off x="3647160" y="782122"/>
            <a:ext cx="489767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Female sport </a:t>
            </a:r>
          </a:p>
        </p:txBody>
      </p:sp>
    </p:spTree>
    <p:extLst>
      <p:ext uri="{BB962C8B-B14F-4D97-AF65-F5344CB8AC3E}">
        <p14:creationId xmlns:p14="http://schemas.microsoft.com/office/powerpoint/2010/main" val="228919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17D88-F8CE-724E-A5C8-6A496A42025B}"/>
              </a:ext>
            </a:extLst>
          </p:cNvPr>
          <p:cNvSpPr/>
          <p:nvPr/>
        </p:nvSpPr>
        <p:spPr>
          <a:xfrm>
            <a:off x="1651379" y="1305342"/>
            <a:ext cx="9820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 Regular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7B571C-358E-232D-C9C4-8EDCE6B7A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11D1E0B4-A989-78BE-9D8D-9C6CCCBAD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F20CAB-95FC-42B2-ADD4-C689EC0FA39A}"/>
              </a:ext>
            </a:extLst>
          </p:cNvPr>
          <p:cNvSpPr txBox="1"/>
          <p:nvPr/>
        </p:nvSpPr>
        <p:spPr>
          <a:xfrm>
            <a:off x="3296851" y="2289417"/>
            <a:ext cx="6097604" cy="3607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Official </a:t>
            </a:r>
            <a:r>
              <a:rPr lang="fr-FR" sz="2800" b="1" dirty="0" err="1"/>
              <a:t>channel</a:t>
            </a:r>
            <a:r>
              <a:rPr lang="fr-FR" sz="2800" b="1" dirty="0"/>
              <a:t>:</a:t>
            </a:r>
          </a:p>
          <a:p>
            <a:r>
              <a:rPr lang="fr-FR" sz="2800" b="1" dirty="0"/>
              <a:t>@milsport.one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parachuting@milsport.one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+36304075573 </a:t>
            </a:r>
          </a:p>
          <a:p>
            <a:endParaRPr lang="fr-FR" sz="2800" b="1" dirty="0"/>
          </a:p>
          <a:p>
            <a:r>
              <a:rPr lang="fr-FR" sz="2800" b="1" dirty="0" err="1"/>
              <a:t>Unofficial</a:t>
            </a:r>
            <a:r>
              <a:rPr lang="fr-FR" sz="2800" b="1" dirty="0"/>
              <a:t> </a:t>
            </a:r>
            <a:r>
              <a:rPr lang="fr-FR" sz="2800" b="1" dirty="0" err="1"/>
              <a:t>channel</a:t>
            </a:r>
            <a:r>
              <a:rPr lang="fr-FR" sz="2800" b="1" dirty="0"/>
              <a:t>:</a:t>
            </a:r>
          </a:p>
          <a:p>
            <a:endParaRPr lang="fr-FR" sz="2800" b="1" dirty="0"/>
          </a:p>
          <a:p>
            <a:r>
              <a:rPr lang="fr-FR" sz="2800" b="1" dirty="0"/>
              <a:t>WhatsApp</a:t>
            </a:r>
            <a:endParaRPr lang="en-US" sz="2800" dirty="0"/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5105702E-A904-4812-AB98-764D7116BB10}"/>
              </a:ext>
            </a:extLst>
          </p:cNvPr>
          <p:cNvSpPr txBox="1"/>
          <p:nvPr/>
        </p:nvSpPr>
        <p:spPr>
          <a:xfrm>
            <a:off x="3647160" y="782122"/>
            <a:ext cx="489767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359252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3">
            <a:extLst>
              <a:ext uri="{FF2B5EF4-FFF2-40B4-BE49-F238E27FC236}">
                <a16:creationId xmlns:a16="http://schemas.microsoft.com/office/drawing/2014/main" id="{8FEF39A2-DCD0-4175-BF34-3FD6E61268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8" t="36746" r="51797" b="18144"/>
          <a:stretch>
            <a:fillRect/>
          </a:stretch>
        </p:blipFill>
        <p:spPr bwMode="auto">
          <a:xfrm>
            <a:off x="3324371" y="2563302"/>
            <a:ext cx="4972342" cy="389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A86A93-DC43-F5C0-BA28-1DD830E66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866" y="194724"/>
            <a:ext cx="1405821" cy="1968150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1D67B7B7-A028-29AF-7366-655EF329E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09" y="356656"/>
            <a:ext cx="1699083" cy="154367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9032719-F0A9-4AD0-A612-7305445CE512}"/>
              </a:ext>
            </a:extLst>
          </p:cNvPr>
          <p:cNvSpPr txBox="1"/>
          <p:nvPr/>
        </p:nvSpPr>
        <p:spPr>
          <a:xfrm>
            <a:off x="3647160" y="782122"/>
            <a:ext cx="489767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Questions or remarks?</a:t>
            </a:r>
          </a:p>
        </p:txBody>
      </p:sp>
    </p:spTree>
    <p:extLst>
      <p:ext uri="{BB962C8B-B14F-4D97-AF65-F5344CB8AC3E}">
        <p14:creationId xmlns:p14="http://schemas.microsoft.com/office/powerpoint/2010/main" val="1864067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6685</TotalTime>
  <Words>1171</Words>
  <Application>Microsoft Office PowerPoint</Application>
  <PresentationFormat>Szélesvásznú</PresentationFormat>
  <Paragraphs>222</Paragraphs>
  <Slides>25</Slides>
  <Notes>1</Notes>
  <HiddenSlides>4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3" baseType="lpstr">
      <vt:lpstr>Arial</vt:lpstr>
      <vt:lpstr>Arial Regular</vt:lpstr>
      <vt:lpstr>Calibri</vt:lpstr>
      <vt:lpstr>Calibri Light</vt:lpstr>
      <vt:lpstr>Segoe UI Black</vt:lpstr>
      <vt:lpstr>Verdana</vt:lpstr>
      <vt:lpstr>Wingdings</vt:lpstr>
      <vt:lpstr>Office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PCSC part at Preliminary Meeting</dc:title>
  <dc:creator>Gernot Rittenschober</dc:creator>
  <cp:lastModifiedBy>Juhász Ágnes</cp:lastModifiedBy>
  <cp:revision>184</cp:revision>
  <cp:lastPrinted>2021-11-18T11:30:03Z</cp:lastPrinted>
  <dcterms:created xsi:type="dcterms:W3CDTF">2018-08-02T08:03:40Z</dcterms:created>
  <dcterms:modified xsi:type="dcterms:W3CDTF">2025-11-30T14:05:21Z</dcterms:modified>
</cp:coreProperties>
</file>